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77" r:id="rId3"/>
    <p:sldId id="276" r:id="rId4"/>
    <p:sldId id="278" r:id="rId5"/>
    <p:sldId id="279" r:id="rId6"/>
    <p:sldId id="281" r:id="rId7"/>
    <p:sldId id="282" r:id="rId8"/>
    <p:sldId id="283" r:id="rId9"/>
    <p:sldId id="269" r:id="rId10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6" autoAdjust="0"/>
    <p:restoredTop sz="78498"/>
  </p:normalViewPr>
  <p:slideViewPr>
    <p:cSldViewPr>
      <p:cViewPr varScale="1">
        <p:scale>
          <a:sx n="106" d="100"/>
          <a:sy n="106" d="100"/>
        </p:scale>
        <p:origin x="2232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frctc_fs-a\users$\BDeits\My%20Documents\Personal\BIFC\BIFC%20-%20AGM%20Materials%20-%202021.1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982366172481846E-2"/>
          <c:y val="0.19675916724001735"/>
          <c:w val="0.56666666666666665"/>
          <c:h val="0.66019417475728159"/>
        </c:manualLayout>
      </c:layout>
      <c:doughnutChart>
        <c:varyColors val="1"/>
        <c:ser>
          <c:idx val="0"/>
          <c:order val="0"/>
          <c:tx>
            <c:strRef>
              <c:f>'[BIFC - AGM Materials - 2021.11.xlsx]2021 - Revenues'!$C$21</c:f>
              <c:strCache>
                <c:ptCount val="1"/>
                <c:pt idx="0">
                  <c:v>Budget</c:v>
                </c:pt>
              </c:strCache>
            </c:strRef>
          </c:tx>
          <c:spPr>
            <a:effectLst>
              <a:outerShdw blurRad="50800" dist="50800" dir="5400000" algn="ctr" rotWithShape="0">
                <a:srgbClr val="002060">
                  <a:alpha val="43000"/>
                </a:srgbClr>
              </a:outerShdw>
              <a:softEdge rad="444500"/>
            </a:effectLst>
            <a:scene3d>
              <a:camera prst="orthographicFront"/>
              <a:lightRig rig="threePt" dir="t"/>
            </a:scene3d>
            <a:sp3d>
              <a:bevelT w="31750" prst="angle"/>
            </a:sp3d>
          </c:spPr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algn="ctr" rotWithShape="0">
                  <a:srgbClr val="002060">
                    <a:alpha val="43000"/>
                  </a:srgbClr>
                </a:outerShdw>
                <a:softEdge rad="444500"/>
              </a:effectLst>
              <a:scene3d>
                <a:camera prst="orthographicFront"/>
                <a:lightRig rig="threePt" dir="t"/>
              </a:scene3d>
              <a:sp3d>
                <a:bevelT w="31750" prst="angle"/>
              </a:sp3d>
            </c:spPr>
            <c:extLst>
              <c:ext xmlns:c16="http://schemas.microsoft.com/office/drawing/2014/chart" uri="{C3380CC4-5D6E-409C-BE32-E72D297353CC}">
                <c16:uniqueId val="{00000001-219D-48A9-A015-B8977D12D63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algn="ctr" rotWithShape="0">
                  <a:srgbClr val="002060">
                    <a:alpha val="43000"/>
                  </a:srgbClr>
                </a:outerShdw>
                <a:softEdge rad="444500"/>
              </a:effectLst>
              <a:scene3d>
                <a:camera prst="orthographicFront"/>
                <a:lightRig rig="threePt" dir="t"/>
              </a:scene3d>
              <a:sp3d>
                <a:bevelT w="31750" prst="angle"/>
              </a:sp3d>
            </c:spPr>
            <c:extLst>
              <c:ext xmlns:c16="http://schemas.microsoft.com/office/drawing/2014/chart" uri="{C3380CC4-5D6E-409C-BE32-E72D297353CC}">
                <c16:uniqueId val="{00000003-219D-48A9-A015-B8977D12D63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algn="ctr" rotWithShape="0">
                  <a:srgbClr val="002060">
                    <a:alpha val="43000"/>
                  </a:srgbClr>
                </a:outerShdw>
                <a:softEdge rad="444500"/>
              </a:effectLst>
              <a:scene3d>
                <a:camera prst="orthographicFront"/>
                <a:lightRig rig="threePt" dir="t"/>
              </a:scene3d>
              <a:sp3d>
                <a:bevelT w="31750" prst="angle"/>
              </a:sp3d>
            </c:spPr>
            <c:extLst>
              <c:ext xmlns:c16="http://schemas.microsoft.com/office/drawing/2014/chart" uri="{C3380CC4-5D6E-409C-BE32-E72D297353CC}">
                <c16:uniqueId val="{00000005-219D-48A9-A015-B8977D12D63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algn="ctr" rotWithShape="0">
                  <a:srgbClr val="002060">
                    <a:alpha val="43000"/>
                  </a:srgbClr>
                </a:outerShdw>
                <a:softEdge rad="444500"/>
              </a:effectLst>
              <a:scene3d>
                <a:camera prst="orthographicFront"/>
                <a:lightRig rig="threePt" dir="t"/>
              </a:scene3d>
              <a:sp3d>
                <a:bevelT w="31750" prst="angle"/>
              </a:sp3d>
            </c:spPr>
            <c:extLst>
              <c:ext xmlns:c16="http://schemas.microsoft.com/office/drawing/2014/chart" uri="{C3380CC4-5D6E-409C-BE32-E72D297353CC}">
                <c16:uniqueId val="{00000007-219D-48A9-A015-B8977D12D63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algn="ctr" rotWithShape="0">
                  <a:srgbClr val="002060">
                    <a:alpha val="43000"/>
                  </a:srgbClr>
                </a:outerShdw>
                <a:softEdge rad="444500"/>
              </a:effectLst>
              <a:scene3d>
                <a:camera prst="orthographicFront"/>
                <a:lightRig rig="threePt" dir="t"/>
              </a:scene3d>
              <a:sp3d>
                <a:bevelT w="31750" prst="angle"/>
              </a:sp3d>
            </c:spPr>
            <c:extLst>
              <c:ext xmlns:c16="http://schemas.microsoft.com/office/drawing/2014/chart" uri="{C3380CC4-5D6E-409C-BE32-E72D297353CC}">
                <c16:uniqueId val="{00000009-219D-48A9-A015-B8977D12D63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algn="ctr" rotWithShape="0">
                  <a:srgbClr val="002060">
                    <a:alpha val="43000"/>
                  </a:srgbClr>
                </a:outerShdw>
                <a:softEdge rad="444500"/>
              </a:effectLst>
              <a:scene3d>
                <a:camera prst="orthographicFront"/>
                <a:lightRig rig="threePt" dir="t"/>
              </a:scene3d>
              <a:sp3d>
                <a:bevelT w="31750" prst="angle"/>
              </a:sp3d>
            </c:spPr>
            <c:extLst>
              <c:ext xmlns:c16="http://schemas.microsoft.com/office/drawing/2014/chart" uri="{C3380CC4-5D6E-409C-BE32-E72D297353CC}">
                <c16:uniqueId val="{0000000B-219D-48A9-A015-B8977D12D63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algn="ctr" rotWithShape="0">
                  <a:srgbClr val="002060">
                    <a:alpha val="43000"/>
                  </a:srgbClr>
                </a:outerShdw>
                <a:softEdge rad="444500"/>
              </a:effectLst>
              <a:scene3d>
                <a:camera prst="orthographicFront"/>
                <a:lightRig rig="threePt" dir="t"/>
              </a:scene3d>
              <a:sp3d>
                <a:bevelT w="31750" prst="angle"/>
              </a:sp3d>
            </c:spPr>
            <c:extLst>
              <c:ext xmlns:c16="http://schemas.microsoft.com/office/drawing/2014/chart" uri="{C3380CC4-5D6E-409C-BE32-E72D297353CC}">
                <c16:uniqueId val="{0000000D-219D-48A9-A015-B8977D12D63E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algn="ctr" rotWithShape="0">
                  <a:srgbClr val="002060">
                    <a:alpha val="43000"/>
                  </a:srgbClr>
                </a:outerShdw>
                <a:softEdge rad="444500"/>
              </a:effectLst>
              <a:scene3d>
                <a:camera prst="orthographicFront"/>
                <a:lightRig rig="threePt" dir="t"/>
              </a:scene3d>
              <a:sp3d>
                <a:bevelT w="31750" prst="angle"/>
              </a:sp3d>
            </c:spPr>
            <c:extLst>
              <c:ext xmlns:c16="http://schemas.microsoft.com/office/drawing/2014/chart" uri="{C3380CC4-5D6E-409C-BE32-E72D297353CC}">
                <c16:uniqueId val="{0000000F-219D-48A9-A015-B8977D12D63E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algn="ctr" rotWithShape="0">
                  <a:srgbClr val="002060">
                    <a:alpha val="43000"/>
                  </a:srgbClr>
                </a:outerShdw>
                <a:softEdge rad="444500"/>
              </a:effectLst>
              <a:scene3d>
                <a:camera prst="orthographicFront"/>
                <a:lightRig rig="threePt" dir="t"/>
              </a:scene3d>
              <a:sp3d>
                <a:bevelT w="31750" prst="angle"/>
              </a:sp3d>
            </c:spPr>
            <c:extLst>
              <c:ext xmlns:c16="http://schemas.microsoft.com/office/drawing/2014/chart" uri="{C3380CC4-5D6E-409C-BE32-E72D297353CC}">
                <c16:uniqueId val="{00000011-219D-48A9-A015-B8977D12D63E}"/>
              </c:ext>
            </c:extLst>
          </c:dPt>
          <c:dLbls>
            <c:dLbl>
              <c:idx val="0"/>
              <c:layout>
                <c:manualLayout>
                  <c:x val="0.24389302759974082"/>
                  <c:y val="2.569966436529307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2060"/>
                      </a:solidFill>
                      <a:latin typeface="Trebuchet MS" panose="020B06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8116494998633743"/>
                      <c:h val="0.1613563215457063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19D-48A9-A015-B8977D12D63E}"/>
                </c:ext>
              </c:extLst>
            </c:dLbl>
            <c:dLbl>
              <c:idx val="1"/>
              <c:layout>
                <c:manualLayout>
                  <c:x val="0.22142395546728172"/>
                  <c:y val="8.2410444237420083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632292626666023"/>
                      <c:h val="0.121388782712840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19D-48A9-A015-B8977D12D63E}"/>
                </c:ext>
              </c:extLst>
            </c:dLbl>
            <c:dLbl>
              <c:idx val="2"/>
              <c:layout>
                <c:manualLayout>
                  <c:x val="0.18795421106242613"/>
                  <c:y val="0.1050881685905766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74494332972236"/>
                      <c:h val="0.1675243992559182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19D-48A9-A015-B8977D12D63E}"/>
                </c:ext>
              </c:extLst>
            </c:dLbl>
            <c:dLbl>
              <c:idx val="3"/>
              <c:layout>
                <c:manualLayout>
                  <c:x val="8.8558047287210243E-2"/>
                  <c:y val="0.1545011849246999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2060"/>
                      </a:solidFill>
                      <a:latin typeface="Trebuchet MS" panose="020B06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989080933671795"/>
                      <c:h val="0.1298315623168463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219D-48A9-A015-B8977D12D63E}"/>
                </c:ext>
              </c:extLst>
            </c:dLbl>
            <c:dLbl>
              <c:idx val="4"/>
              <c:layout>
                <c:manualLayout>
                  <c:x val="-3.3652928907500525E-2"/>
                  <c:y val="0.3074882144586294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19D-48A9-A015-B8977D12D63E}"/>
                </c:ext>
              </c:extLst>
            </c:dLbl>
            <c:dLbl>
              <c:idx val="5"/>
              <c:layout>
                <c:manualLayout>
                  <c:x val="-8.3812477870456328E-2"/>
                  <c:y val="-0.171994145378122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2060"/>
                      </a:solidFill>
                      <a:latin typeface="Trebuchet MS" panose="020B06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531101753954"/>
                      <c:h val="0.138350923314488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219D-48A9-A015-B8977D12D63E}"/>
                </c:ext>
              </c:extLst>
            </c:dLbl>
            <c:dLbl>
              <c:idx val="6"/>
              <c:layout>
                <c:manualLayout>
                  <c:x val="6.8747050141203928E-2"/>
                  <c:y val="-0.199299123265993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2060"/>
                      </a:solidFill>
                      <a:latin typeface="Trebuchet MS" panose="020B06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3059507341603"/>
                      <c:h val="0.1253849589708903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219D-48A9-A015-B8977D12D63E}"/>
                </c:ext>
              </c:extLst>
            </c:dLbl>
            <c:dLbl>
              <c:idx val="7"/>
              <c:layout>
                <c:manualLayout>
                  <c:x val="0.15376035856935594"/>
                  <c:y val="-0.1601687106777779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2060"/>
                      </a:solidFill>
                      <a:latin typeface="Trebuchet MS" panose="020B06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867554537860701"/>
                      <c:h val="0.1288980206485534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219D-48A9-A015-B8977D12D63E}"/>
                </c:ext>
              </c:extLst>
            </c:dLbl>
            <c:dLbl>
              <c:idx val="8"/>
              <c:layout>
                <c:manualLayout>
                  <c:x val="0.20780371820316376"/>
                  <c:y val="-6.806237956073973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219D-48A9-A015-B8977D12D63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2060"/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'[BIFC - AGM Materials - 2021.11.xlsx]2021 - Revenues'!$B$22:$B$30</c:f>
              <c:strCache>
                <c:ptCount val="9"/>
                <c:pt idx="0">
                  <c:v>Sponsorship/Donations</c:v>
                </c:pt>
                <c:pt idx="1">
                  <c:v>Camps/Clinics</c:v>
                </c:pt>
                <c:pt idx="2">
                  <c:v>Recreational</c:v>
                </c:pt>
                <c:pt idx="3">
                  <c:v>Developmental</c:v>
                </c:pt>
                <c:pt idx="4">
                  <c:v>Select</c:v>
                </c:pt>
                <c:pt idx="5">
                  <c:v>Scholarships</c:v>
                </c:pt>
                <c:pt idx="6">
                  <c:v>Tournaments</c:v>
                </c:pt>
                <c:pt idx="7">
                  <c:v>Adult Leagues</c:v>
                </c:pt>
                <c:pt idx="8">
                  <c:v>Other</c:v>
                </c:pt>
              </c:strCache>
            </c:strRef>
          </c:cat>
          <c:val>
            <c:numRef>
              <c:f>'[BIFC - AGM Materials - 2021.11.xlsx]2021 - Revenues'!$C$22:$C$30</c:f>
              <c:numCache>
                <c:formatCode>_(* #,##0_);_(* \(#,##0\);_(* "-"??_);_(@_)</c:formatCode>
                <c:ptCount val="9"/>
                <c:pt idx="0" formatCode="_(&quot;$&quot;* #,##0_);_(&quot;$&quot;* \(#,##0\);_(&quot;$&quot;* &quot;-&quot;??_);_(@_)">
                  <c:v>21250</c:v>
                </c:pt>
                <c:pt idx="1">
                  <c:v>41698</c:v>
                </c:pt>
                <c:pt idx="2">
                  <c:v>58800</c:v>
                </c:pt>
                <c:pt idx="3">
                  <c:v>30474</c:v>
                </c:pt>
                <c:pt idx="4">
                  <c:v>392975</c:v>
                </c:pt>
                <c:pt idx="5">
                  <c:v>-20000</c:v>
                </c:pt>
                <c:pt idx="6">
                  <c:v>58400</c:v>
                </c:pt>
                <c:pt idx="7">
                  <c:v>7350</c:v>
                </c:pt>
                <c:pt idx="8">
                  <c:v>3000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219D-48A9-A015-B8977D12D6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74"/>
        <c:holeSize val="7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8982366172481846E-2"/>
          <c:y val="0.19675916724001735"/>
          <c:w val="0.56666666666666665"/>
          <c:h val="0.66019417475728159"/>
        </c:manualLayout>
      </c:layout>
      <c:doughnutChart>
        <c:varyColors val="1"/>
        <c:ser>
          <c:idx val="0"/>
          <c:order val="0"/>
          <c:tx>
            <c:strRef>
              <c:f>'[BIFC - AGM Materials - 2021.11.xlsx]2021 - Expenses'!$C$28</c:f>
              <c:strCache>
                <c:ptCount val="1"/>
                <c:pt idx="0">
                  <c:v>Budget</c:v>
                </c:pt>
              </c:strCache>
            </c:strRef>
          </c:tx>
          <c:spPr>
            <a:effectLst>
              <a:outerShdw blurRad="50800" dist="50800" dir="5400000" algn="ctr" rotWithShape="0">
                <a:srgbClr val="002060">
                  <a:alpha val="43000"/>
                </a:srgbClr>
              </a:outerShdw>
              <a:softEdge rad="444500"/>
            </a:effectLst>
            <a:scene3d>
              <a:camera prst="orthographicFront"/>
              <a:lightRig rig="threePt" dir="t"/>
            </a:scene3d>
            <a:sp3d>
              <a:bevelT w="31750" prst="angle"/>
            </a:sp3d>
          </c:spPr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algn="ctr" rotWithShape="0">
                  <a:srgbClr val="002060">
                    <a:alpha val="43000"/>
                  </a:srgbClr>
                </a:outerShdw>
                <a:softEdge rad="444500"/>
              </a:effectLst>
              <a:scene3d>
                <a:camera prst="orthographicFront"/>
                <a:lightRig rig="threePt" dir="t"/>
              </a:scene3d>
              <a:sp3d>
                <a:bevelT w="31750" prst="angle"/>
              </a:sp3d>
            </c:spPr>
            <c:extLst>
              <c:ext xmlns:c16="http://schemas.microsoft.com/office/drawing/2014/chart" uri="{C3380CC4-5D6E-409C-BE32-E72D297353CC}">
                <c16:uniqueId val="{00000001-4324-4158-BA37-F9AAADF272E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algn="ctr" rotWithShape="0">
                  <a:srgbClr val="002060">
                    <a:alpha val="43000"/>
                  </a:srgbClr>
                </a:outerShdw>
                <a:softEdge rad="444500"/>
              </a:effectLst>
              <a:scene3d>
                <a:camera prst="orthographicFront"/>
                <a:lightRig rig="threePt" dir="t"/>
              </a:scene3d>
              <a:sp3d>
                <a:bevelT w="31750" prst="angle"/>
              </a:sp3d>
            </c:spPr>
            <c:extLst>
              <c:ext xmlns:c16="http://schemas.microsoft.com/office/drawing/2014/chart" uri="{C3380CC4-5D6E-409C-BE32-E72D297353CC}">
                <c16:uniqueId val="{00000003-4324-4158-BA37-F9AAADF272E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algn="ctr" rotWithShape="0">
                  <a:srgbClr val="002060">
                    <a:alpha val="43000"/>
                  </a:srgbClr>
                </a:outerShdw>
                <a:softEdge rad="444500"/>
              </a:effectLst>
              <a:scene3d>
                <a:camera prst="orthographicFront"/>
                <a:lightRig rig="threePt" dir="t"/>
              </a:scene3d>
              <a:sp3d>
                <a:bevelT w="31750" prst="angle"/>
              </a:sp3d>
            </c:spPr>
            <c:extLst>
              <c:ext xmlns:c16="http://schemas.microsoft.com/office/drawing/2014/chart" uri="{C3380CC4-5D6E-409C-BE32-E72D297353CC}">
                <c16:uniqueId val="{00000005-4324-4158-BA37-F9AAADF272E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algn="ctr" rotWithShape="0">
                  <a:srgbClr val="002060">
                    <a:alpha val="43000"/>
                  </a:srgbClr>
                </a:outerShdw>
                <a:softEdge rad="444500"/>
              </a:effectLst>
              <a:scene3d>
                <a:camera prst="orthographicFront"/>
                <a:lightRig rig="threePt" dir="t"/>
              </a:scene3d>
              <a:sp3d>
                <a:bevelT w="31750" prst="angle"/>
              </a:sp3d>
            </c:spPr>
            <c:extLst>
              <c:ext xmlns:c16="http://schemas.microsoft.com/office/drawing/2014/chart" uri="{C3380CC4-5D6E-409C-BE32-E72D297353CC}">
                <c16:uniqueId val="{00000007-4324-4158-BA37-F9AAADF272E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algn="ctr" rotWithShape="0">
                  <a:srgbClr val="002060">
                    <a:alpha val="43000"/>
                  </a:srgbClr>
                </a:outerShdw>
                <a:softEdge rad="444500"/>
              </a:effectLst>
              <a:scene3d>
                <a:camera prst="orthographicFront"/>
                <a:lightRig rig="threePt" dir="t"/>
              </a:scene3d>
              <a:sp3d>
                <a:bevelT w="31750" prst="angle"/>
              </a:sp3d>
            </c:spPr>
            <c:extLst>
              <c:ext xmlns:c16="http://schemas.microsoft.com/office/drawing/2014/chart" uri="{C3380CC4-5D6E-409C-BE32-E72D297353CC}">
                <c16:uniqueId val="{00000009-4324-4158-BA37-F9AAADF272E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algn="ctr" rotWithShape="0">
                  <a:srgbClr val="002060">
                    <a:alpha val="43000"/>
                  </a:srgbClr>
                </a:outerShdw>
                <a:softEdge rad="444500"/>
              </a:effectLst>
              <a:scene3d>
                <a:camera prst="orthographicFront"/>
                <a:lightRig rig="threePt" dir="t"/>
              </a:scene3d>
              <a:sp3d>
                <a:bevelT w="31750" prst="angle"/>
              </a:sp3d>
            </c:spPr>
            <c:extLst>
              <c:ext xmlns:c16="http://schemas.microsoft.com/office/drawing/2014/chart" uri="{C3380CC4-5D6E-409C-BE32-E72D297353CC}">
                <c16:uniqueId val="{0000000B-4324-4158-BA37-F9AAADF272E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>
                <a:outerShdw blurRad="50800" dist="50800" dir="5400000" algn="ctr" rotWithShape="0">
                  <a:srgbClr val="002060">
                    <a:alpha val="43000"/>
                  </a:srgbClr>
                </a:outerShdw>
                <a:softEdge rad="444500"/>
              </a:effectLst>
              <a:scene3d>
                <a:camera prst="orthographicFront"/>
                <a:lightRig rig="threePt" dir="t"/>
              </a:scene3d>
              <a:sp3d>
                <a:bevelT w="31750" prst="angle"/>
              </a:sp3d>
            </c:spPr>
            <c:extLst>
              <c:ext xmlns:c16="http://schemas.microsoft.com/office/drawing/2014/chart" uri="{C3380CC4-5D6E-409C-BE32-E72D297353CC}">
                <c16:uniqueId val="{0000000D-4324-4158-BA37-F9AAADF272E8}"/>
              </c:ext>
            </c:extLst>
          </c:dPt>
          <c:dLbls>
            <c:dLbl>
              <c:idx val="0"/>
              <c:layout>
                <c:manualLayout>
                  <c:x val="0.26979060961462098"/>
                  <c:y val="4.35278653377403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2060"/>
                      </a:solidFill>
                      <a:latin typeface="Trebuchet MS" panose="020B06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8116494998633743"/>
                      <c:h val="0.1386658839444097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324-4158-BA37-F9AAADF272E8}"/>
                </c:ext>
              </c:extLst>
            </c:dLbl>
            <c:dLbl>
              <c:idx val="1"/>
              <c:layout>
                <c:manualLayout>
                  <c:x val="0.23084125801814712"/>
                  <c:y val="9.2134917495118568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632292626666023"/>
                      <c:h val="0.121388782712840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324-4158-BA37-F9AAADF272E8}"/>
                </c:ext>
              </c:extLst>
            </c:dLbl>
            <c:dLbl>
              <c:idx val="2"/>
              <c:layout>
                <c:manualLayout>
                  <c:x val="0.20914299580707579"/>
                  <c:y val="0.1245370665781850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2060"/>
                      </a:solidFill>
                      <a:latin typeface="Trebuchet MS" panose="020B06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74489305985581"/>
                      <c:h val="0.1286264500567899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324-4158-BA37-F9AAADF272E8}"/>
                </c:ext>
              </c:extLst>
            </c:dLbl>
            <c:dLbl>
              <c:idx val="3"/>
              <c:layout>
                <c:manualLayout>
                  <c:x val="0.22510884585025079"/>
                  <c:y val="9.29127477379752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2060"/>
                      </a:solidFill>
                      <a:latin typeface="Trebuchet MS" panose="020B06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989080933671795"/>
                      <c:h val="0.1298315623168463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4324-4158-BA37-F9AAADF272E8}"/>
                </c:ext>
              </c:extLst>
            </c:dLbl>
            <c:dLbl>
              <c:idx val="4"/>
              <c:layout>
                <c:manualLayout>
                  <c:x val="9.2689985736865E-8"/>
                  <c:y val="0.3944182544442884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2060"/>
                      </a:solidFill>
                      <a:latin typeface="Trebuchet MS" panose="020B06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572685076875218"/>
                      <c:h val="0.132139511734452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4324-4158-BA37-F9AAADF272E8}"/>
                </c:ext>
              </c:extLst>
            </c:dLbl>
            <c:dLbl>
              <c:idx val="5"/>
              <c:layout>
                <c:manualLayout>
                  <c:x val="7.6281726391767946E-2"/>
                  <c:y val="-0.1460620988016692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rgbClr val="002060"/>
                        </a:solidFill>
                        <a:latin typeface="Trebuchet MS" panose="020B0603020202020204" pitchFamily="34" charset="0"/>
                        <a:ea typeface="+mn-ea"/>
                        <a:cs typeface="+mn-cs"/>
                      </a:defRPr>
                    </a:pPr>
                    <a:fld id="{1A64CFED-6FFD-4BC1-8EA3-59AD1755248F}" type="CATEGORYNAME">
                      <a:rPr lang="en-US" smtClean="0"/>
                      <a:pPr>
                        <a:defRPr sz="1400" b="1">
                          <a:solidFill>
                            <a:srgbClr val="002060"/>
                          </a:solidFill>
                          <a:latin typeface="Trebuchet MS" panose="020B0603020202020204" pitchFamily="34" charset="0"/>
                        </a:defRPr>
                      </a:pPr>
                      <a:t>[CATEGORY NAME]</a:t>
                    </a:fld>
                    <a:r>
                      <a:rPr lang="en-US" dirty="0"/>
                      <a:t>s</a:t>
                    </a:r>
                    <a:r>
                      <a:rPr lang="en-US" baseline="0" dirty="0"/>
                      <a:t>
</a:t>
                    </a:r>
                    <a:fld id="{3420A6FD-48E5-4040-9C6F-5BF393440360}" type="PERCENTAGE">
                      <a:rPr lang="en-US" baseline="0" smtClean="0"/>
                      <a:pPr>
                        <a:defRPr sz="1400" b="1">
                          <a:solidFill>
                            <a:srgbClr val="002060"/>
                          </a:solidFill>
                          <a:latin typeface="Trebuchet MS" panose="020B0603020202020204" pitchFamily="34" charset="0"/>
                        </a:defRPr>
                      </a:pPr>
                      <a:t>[PERCENTAGE]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2060"/>
                      </a:solidFill>
                      <a:latin typeface="Trebuchet MS" panose="020B0603020202020204" pitchFamily="34" charset="0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531101753954"/>
                      <c:h val="0.1383509233144884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4324-4158-BA37-F9AAADF272E8}"/>
                </c:ext>
              </c:extLst>
            </c:dLbl>
            <c:dLbl>
              <c:idx val="6"/>
              <c:layout>
                <c:manualLayout>
                  <c:x val="0.15365422853568722"/>
                  <c:y val="-7.7786852818438237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324-4158-BA37-F9AAADF272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2060"/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'[BIFC - AGM Materials - 2021.11.xlsx]2021 - Expenses'!$B$29:$B$35</c:f>
              <c:strCache>
                <c:ptCount val="7"/>
                <c:pt idx="0">
                  <c:v>Administrative</c:v>
                </c:pt>
                <c:pt idx="1">
                  <c:v>Shared Program</c:v>
                </c:pt>
                <c:pt idx="2">
                  <c:v>Recreational</c:v>
                </c:pt>
                <c:pt idx="3">
                  <c:v>Select/Development</c:v>
                </c:pt>
                <c:pt idx="4">
                  <c:v>Payroll</c:v>
                </c:pt>
                <c:pt idx="5">
                  <c:v>Tournament</c:v>
                </c:pt>
                <c:pt idx="6">
                  <c:v>Other</c:v>
                </c:pt>
              </c:strCache>
            </c:strRef>
          </c:cat>
          <c:val>
            <c:numRef>
              <c:f>'[BIFC - AGM Materials - 2021.11.xlsx]2021 - Expenses'!$C$29:$C$35</c:f>
              <c:numCache>
                <c:formatCode>_(* #,##0_);_(* \(#,##0\);_(* "-"??_);_(@_)</c:formatCode>
                <c:ptCount val="7"/>
                <c:pt idx="0" formatCode="_(&quot;$&quot;* #,##0_);_(&quot;$&quot;* \(#,##0\);_(&quot;$&quot;* &quot;-&quot;??_);_(@_)">
                  <c:v>6134.8</c:v>
                </c:pt>
                <c:pt idx="1">
                  <c:v>61974.5</c:v>
                </c:pt>
                <c:pt idx="2">
                  <c:v>10500</c:v>
                </c:pt>
                <c:pt idx="3">
                  <c:v>106094.5</c:v>
                </c:pt>
                <c:pt idx="4">
                  <c:v>372463.5</c:v>
                </c:pt>
                <c:pt idx="5">
                  <c:v>31434.5</c:v>
                </c:pt>
                <c:pt idx="6">
                  <c:v>450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324-4158-BA37-F9AAADF272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50"/>
        <c:holeSize val="70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FA9978-B696-1F45-A596-EECCC1D1AB11}" type="datetimeFigureOut">
              <a:rPr lang="en-US" smtClean="0"/>
              <a:t>11/14/21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7538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2FE612-A2C0-7E47-A9EA-A83F1E015C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23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56945" y="2150269"/>
            <a:ext cx="8144509" cy="8743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50" b="0" i="0">
                <a:solidFill>
                  <a:srgbClr val="002E7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400" b="0" i="0">
                <a:solidFill>
                  <a:srgbClr val="002E7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400" b="0" i="0">
                <a:solidFill>
                  <a:srgbClr val="002E7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400" b="0" i="0">
                <a:solidFill>
                  <a:srgbClr val="002E7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400" b="0" i="0">
                <a:solidFill>
                  <a:srgbClr val="002E7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>
            <a:spLocks noChangeAspect="1"/>
          </p:cNvSpPr>
          <p:nvPr/>
        </p:nvSpPr>
        <p:spPr>
          <a:xfrm>
            <a:off x="8763000" y="6267512"/>
            <a:ext cx="760436" cy="113680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5800" y="2867720"/>
            <a:ext cx="8686800" cy="19945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400" b="0" i="0">
                <a:solidFill>
                  <a:srgbClr val="002E7A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5990" y="1904603"/>
            <a:ext cx="9126418" cy="39731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400" b="0" i="0">
                <a:solidFill>
                  <a:srgbClr val="002E7A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956945" y="2150269"/>
            <a:ext cx="8144509" cy="172290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0320" algn="ctr">
              <a:lnSpc>
                <a:spcPct val="100000"/>
              </a:lnSpc>
              <a:spcBef>
                <a:spcPts val="114"/>
              </a:spcBef>
            </a:pPr>
            <a:r>
              <a:rPr b="1" spc="5" dirty="0">
                <a:latin typeface="Trebuchet MS" panose="020B0603020202020204" pitchFamily="34" charset="0"/>
              </a:rPr>
              <a:t>BIFC</a:t>
            </a:r>
            <a:br>
              <a:rPr lang="en-US" b="1" spc="5" dirty="0">
                <a:latin typeface="Trebuchet MS" panose="020B0603020202020204" pitchFamily="34" charset="0"/>
              </a:rPr>
            </a:br>
            <a:r>
              <a:rPr b="1" spc="-5" dirty="0">
                <a:latin typeface="Trebuchet MS" panose="020B0603020202020204" pitchFamily="34" charset="0"/>
              </a:rPr>
              <a:t>Treasurer’s</a:t>
            </a:r>
            <a:r>
              <a:rPr b="1" spc="-105" dirty="0">
                <a:latin typeface="Trebuchet MS" panose="020B0603020202020204" pitchFamily="34" charset="0"/>
              </a:rPr>
              <a:t> </a:t>
            </a:r>
            <a:r>
              <a:rPr b="1" spc="5" dirty="0">
                <a:latin typeface="Trebuchet MS" panose="020B0603020202020204" pitchFamily="34" charset="0"/>
              </a:rPr>
              <a:t>Report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21100" y="4709120"/>
            <a:ext cx="2613660" cy="3790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300" spc="10" dirty="0">
                <a:solidFill>
                  <a:srgbClr val="002E7A"/>
                </a:solidFill>
                <a:latin typeface="Trebuchet MS" panose="020B0603020202020204" pitchFamily="34" charset="0"/>
                <a:cs typeface="Arial"/>
              </a:rPr>
              <a:t>November </a:t>
            </a:r>
            <a:r>
              <a:rPr sz="2300" spc="5" dirty="0">
                <a:solidFill>
                  <a:srgbClr val="002E7A"/>
                </a:solidFill>
                <a:latin typeface="Trebuchet MS" panose="020B0603020202020204" pitchFamily="34" charset="0"/>
                <a:cs typeface="Arial"/>
              </a:rPr>
              <a:t>1</a:t>
            </a:r>
            <a:r>
              <a:rPr lang="en-US" sz="2300" spc="5" dirty="0">
                <a:solidFill>
                  <a:srgbClr val="002E7A"/>
                </a:solidFill>
                <a:latin typeface="Trebuchet MS" panose="020B0603020202020204" pitchFamily="34" charset="0"/>
                <a:cs typeface="Arial"/>
              </a:rPr>
              <a:t>6</a:t>
            </a:r>
            <a:r>
              <a:rPr sz="2300" spc="5" dirty="0">
                <a:solidFill>
                  <a:srgbClr val="002E7A"/>
                </a:solidFill>
                <a:latin typeface="Trebuchet MS" panose="020B0603020202020204" pitchFamily="34" charset="0"/>
                <a:cs typeface="Arial"/>
              </a:rPr>
              <a:t>,</a:t>
            </a:r>
            <a:r>
              <a:rPr sz="2300" spc="-70" dirty="0">
                <a:solidFill>
                  <a:srgbClr val="002E7A"/>
                </a:solidFill>
                <a:latin typeface="Trebuchet MS" panose="020B0603020202020204" pitchFamily="34" charset="0"/>
                <a:cs typeface="Arial"/>
              </a:rPr>
              <a:t> </a:t>
            </a:r>
            <a:r>
              <a:rPr sz="2300" spc="10" dirty="0">
                <a:solidFill>
                  <a:srgbClr val="002E7A"/>
                </a:solidFill>
                <a:latin typeface="Trebuchet MS" panose="020B0603020202020204" pitchFamily="34" charset="0"/>
                <a:cs typeface="Arial"/>
              </a:rPr>
              <a:t>20</a:t>
            </a:r>
            <a:r>
              <a:rPr lang="en-US" sz="2300" spc="10" dirty="0">
                <a:solidFill>
                  <a:srgbClr val="002E7A"/>
                </a:solidFill>
                <a:latin typeface="Trebuchet MS" panose="020B0603020202020204" pitchFamily="34" charset="0"/>
                <a:cs typeface="Arial"/>
              </a:rPr>
              <a:t>21</a:t>
            </a:r>
            <a:endParaRPr sz="2300" dirty="0">
              <a:latin typeface="Trebuchet MS" panose="020B0603020202020204" pitchFamily="34" charset="0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3D61C-14D7-40DE-B05D-B5F8EDD97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457200"/>
            <a:ext cx="8974018" cy="954107"/>
          </a:xfrm>
        </p:spPr>
        <p:txBody>
          <a:bodyPr/>
          <a:lstStyle/>
          <a:p>
            <a:r>
              <a:rPr lang="en-US" dirty="0"/>
              <a:t>BIFC Treasurer’s Report – 2021</a:t>
            </a:r>
          </a:p>
          <a:p>
            <a:r>
              <a:rPr lang="en-US" sz="2800" i="1" dirty="0"/>
              <a:t>Agenda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6BE9704-978B-4B0F-B0C2-4D3EB1082F1E}"/>
              </a:ext>
            </a:extLst>
          </p:cNvPr>
          <p:cNvCxnSpPr>
            <a:cxnSpLocks/>
          </p:cNvCxnSpPr>
          <p:nvPr/>
        </p:nvCxnSpPr>
        <p:spPr>
          <a:xfrm>
            <a:off x="533400" y="981855"/>
            <a:ext cx="8974018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itle 1">
            <a:extLst>
              <a:ext uri="{FF2B5EF4-FFF2-40B4-BE49-F238E27FC236}">
                <a16:creationId xmlns:a16="http://schemas.microsoft.com/office/drawing/2014/main" id="{69C8C170-7932-48C1-A68F-A71FB7B106F4}"/>
              </a:ext>
            </a:extLst>
          </p:cNvPr>
          <p:cNvSpPr txBox="1">
            <a:spLocks/>
          </p:cNvSpPr>
          <p:nvPr/>
        </p:nvSpPr>
        <p:spPr>
          <a:xfrm>
            <a:off x="568377" y="1957198"/>
            <a:ext cx="8686800" cy="30099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400" b="0" i="0">
                <a:solidFill>
                  <a:srgbClr val="002E7A"/>
                </a:solidFill>
                <a:latin typeface="Arial"/>
                <a:ea typeface="+mj-ea"/>
                <a:cs typeface="Arial"/>
              </a:defRPr>
            </a:lvl1pPr>
          </a:lstStyle>
          <a:p>
            <a:pPr marL="457200" indent="-457200" algn="l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0" dirty="0">
                <a:latin typeface="Trebuchet MS" panose="020B0603020202020204" pitchFamily="34" charset="0"/>
              </a:rPr>
              <a:t>Budget Approach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0" dirty="0">
                <a:latin typeface="Trebuchet MS" panose="020B0603020202020204" pitchFamily="34" charset="0"/>
              </a:rPr>
              <a:t>Revenues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0" dirty="0">
                <a:latin typeface="Trebuchet MS" panose="020B0603020202020204" pitchFamily="34" charset="0"/>
              </a:rPr>
              <a:t>Expenses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0" dirty="0">
                <a:latin typeface="Trebuchet MS" panose="020B0603020202020204" pitchFamily="34" charset="0"/>
              </a:rPr>
              <a:t>Conclusion</a:t>
            </a:r>
          </a:p>
          <a:p>
            <a:pPr marL="457200" indent="-457200" algn="l">
              <a:lnSpc>
                <a:spcPct val="15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0" dirty="0">
                <a:latin typeface="Trebuchet MS" panose="020B0603020202020204" pitchFamily="34" charset="0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3323388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5294B-C91E-4597-BA8A-BF5CA280B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564877"/>
            <a:ext cx="8686800" cy="567207"/>
          </a:xfrm>
        </p:spPr>
        <p:txBody>
          <a:bodyPr/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n-US" sz="2800" dirty="0">
                <a:latin typeface="Trebuchet MS" panose="020B0603020202020204" pitchFamily="34" charset="0"/>
              </a:rPr>
              <a:t>Break-Even Focus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3D61C-14D7-40DE-B05D-B5F8EDD97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457200"/>
            <a:ext cx="8974018" cy="954107"/>
          </a:xfrm>
        </p:spPr>
        <p:txBody>
          <a:bodyPr/>
          <a:lstStyle/>
          <a:p>
            <a:r>
              <a:rPr lang="en-US" dirty="0"/>
              <a:t>BIFC Treasurer’s Report – 2021</a:t>
            </a:r>
          </a:p>
          <a:p>
            <a:r>
              <a:rPr lang="en-US" sz="2800" i="1" dirty="0"/>
              <a:t>Budget Approach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6BE9704-978B-4B0F-B0C2-4D3EB1082F1E}"/>
              </a:ext>
            </a:extLst>
          </p:cNvPr>
          <p:cNvCxnSpPr>
            <a:cxnSpLocks/>
          </p:cNvCxnSpPr>
          <p:nvPr/>
        </p:nvCxnSpPr>
        <p:spPr>
          <a:xfrm>
            <a:off x="533400" y="981855"/>
            <a:ext cx="8974018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63A0A8E4-6915-49D1-9B51-13731D7B0C2B}"/>
              </a:ext>
            </a:extLst>
          </p:cNvPr>
          <p:cNvSpPr txBox="1">
            <a:spLocks/>
          </p:cNvSpPr>
          <p:nvPr/>
        </p:nvSpPr>
        <p:spPr>
          <a:xfrm>
            <a:off x="533400" y="4419600"/>
            <a:ext cx="8686800" cy="567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400" b="0" i="0">
                <a:solidFill>
                  <a:srgbClr val="002E7A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n-US" sz="2800" kern="0" dirty="0">
                <a:latin typeface="Trebuchet MS" panose="020B0603020202020204" pitchFamily="34" charset="0"/>
              </a:rPr>
              <a:t>Monthly &amp; Annual Process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12D8B26-971B-4CB2-B491-4FF40338FA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2956595"/>
              </p:ext>
            </p:extLst>
          </p:nvPr>
        </p:nvGraphicFramePr>
        <p:xfrm>
          <a:off x="1219200" y="2209800"/>
          <a:ext cx="7620000" cy="200660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3421199848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26216338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10894577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683089610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Calendar Year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Revenues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Expenses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Surplus/</a:t>
                      </a:r>
                      <a:b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</a:b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(Deficit)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714023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2021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$    593,947 </a:t>
                      </a:r>
                    </a:p>
                  </a:txBody>
                  <a:tcPr marL="19050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$  (589,052)</a:t>
                      </a:r>
                    </a:p>
                  </a:txBody>
                  <a:tcPr marL="19050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$       4,895 </a:t>
                      </a:r>
                    </a:p>
                  </a:txBody>
                  <a:tcPr marL="19050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2337848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2020 (Covid Adjusted)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$    422,657 </a:t>
                      </a:r>
                    </a:p>
                  </a:txBody>
                  <a:tcPr marL="19050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$  (413,763)</a:t>
                      </a:r>
                    </a:p>
                  </a:txBody>
                  <a:tcPr marL="19050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$       8,894 </a:t>
                      </a:r>
                    </a:p>
                  </a:txBody>
                  <a:tcPr marL="19050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7343868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2020 (Initial)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$    634,204 </a:t>
                      </a:r>
                    </a:p>
                  </a:txBody>
                  <a:tcPr marL="19050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$  (598,649)</a:t>
                      </a:r>
                    </a:p>
                  </a:txBody>
                  <a:tcPr marL="19050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$      35,555 </a:t>
                      </a:r>
                    </a:p>
                  </a:txBody>
                  <a:tcPr marL="19050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5330114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2019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$    536,635 </a:t>
                      </a:r>
                    </a:p>
                  </a:txBody>
                  <a:tcPr marL="19050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$  (532,404)</a:t>
                      </a:r>
                    </a:p>
                  </a:txBody>
                  <a:tcPr marL="19050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$       4,231 </a:t>
                      </a:r>
                    </a:p>
                  </a:txBody>
                  <a:tcPr marL="19050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1832149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7B7D5D4B-8B48-438B-97AD-26C023E4A71F}"/>
              </a:ext>
            </a:extLst>
          </p:cNvPr>
          <p:cNvSpPr txBox="1"/>
          <p:nvPr/>
        </p:nvSpPr>
        <p:spPr>
          <a:xfrm>
            <a:off x="1219200" y="5072755"/>
            <a:ext cx="7620000" cy="143116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numCol="2" rtlCol="0">
            <a:spAutoFit/>
          </a:bodyPr>
          <a:lstStyle/>
          <a:p>
            <a:pPr marL="112713" indent="-112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Trebuchet MS" panose="020B0603020202020204" pitchFamily="34" charset="0"/>
              </a:rPr>
              <a:t>Financial integrity with controls</a:t>
            </a:r>
          </a:p>
          <a:p>
            <a:pPr marL="112713" indent="-112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Trebuchet MS" panose="020B0603020202020204" pitchFamily="34" charset="0"/>
              </a:rPr>
              <a:t>Regular monthly closing</a:t>
            </a:r>
          </a:p>
          <a:p>
            <a:pPr marL="112713" indent="-112713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44888" algn="l"/>
              </a:tabLst>
            </a:pPr>
            <a:r>
              <a:rPr lang="en-US" dirty="0">
                <a:solidFill>
                  <a:srgbClr val="002060"/>
                </a:solidFill>
                <a:latin typeface="Trebuchet MS" panose="020B0603020202020204" pitchFamily="34" charset="0"/>
              </a:rPr>
              <a:t>Monthly financial report to board</a:t>
            </a:r>
          </a:p>
          <a:p>
            <a:pPr marL="112713" indent="-112713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>
              <a:solidFill>
                <a:srgbClr val="002060"/>
              </a:solidFill>
              <a:latin typeface="Trebuchet MS" panose="020B0603020202020204" pitchFamily="34" charset="0"/>
            </a:endParaRPr>
          </a:p>
          <a:p>
            <a:pPr marL="112713" indent="-112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Trebuchet MS" panose="020B0603020202020204" pitchFamily="34" charset="0"/>
              </a:rPr>
              <a:t>State and federal tax filings (form 990, etc)</a:t>
            </a:r>
          </a:p>
          <a:p>
            <a:pPr marL="112713" indent="-11271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  <a:latin typeface="Trebuchet MS" panose="020B0603020202020204" pitchFamily="34" charset="0"/>
              </a:rPr>
              <a:t>Maintain prudent operating reserves (~6 months of operations)</a:t>
            </a:r>
          </a:p>
        </p:txBody>
      </p:sp>
    </p:spTree>
    <p:extLst>
      <p:ext uri="{BB962C8B-B14F-4D97-AF65-F5344CB8AC3E}">
        <p14:creationId xmlns:p14="http://schemas.microsoft.com/office/powerpoint/2010/main" val="2392544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3D61C-14D7-40DE-B05D-B5F8EDD97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457200"/>
            <a:ext cx="8974018" cy="954107"/>
          </a:xfrm>
        </p:spPr>
        <p:txBody>
          <a:bodyPr/>
          <a:lstStyle/>
          <a:p>
            <a:r>
              <a:rPr lang="en-US" dirty="0"/>
              <a:t>BIFC Treasurer’s Report – 2021</a:t>
            </a:r>
          </a:p>
          <a:p>
            <a:r>
              <a:rPr lang="en-US" sz="2800" i="1" dirty="0"/>
              <a:t>Budgeted Revenues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6BE9704-978B-4B0F-B0C2-4D3EB1082F1E}"/>
              </a:ext>
            </a:extLst>
          </p:cNvPr>
          <p:cNvCxnSpPr>
            <a:cxnSpLocks/>
          </p:cNvCxnSpPr>
          <p:nvPr/>
        </p:nvCxnSpPr>
        <p:spPr>
          <a:xfrm>
            <a:off x="533400" y="981855"/>
            <a:ext cx="8974018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319547E-FEBA-49D6-8EB6-124D743449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790395"/>
              </p:ext>
            </p:extLst>
          </p:nvPr>
        </p:nvGraphicFramePr>
        <p:xfrm>
          <a:off x="533400" y="2209800"/>
          <a:ext cx="3962400" cy="3911600"/>
        </p:xfrm>
        <a:graphic>
          <a:graphicData uri="http://schemas.openxmlformats.org/drawingml/2006/table">
            <a:tbl>
              <a:tblPr/>
              <a:tblGrid>
                <a:gridCol w="2654300">
                  <a:extLst>
                    <a:ext uri="{9D8B030D-6E8A-4147-A177-3AD203B41FA5}">
                      <a16:colId xmlns:a16="http://schemas.microsoft.com/office/drawing/2014/main" val="3919295885"/>
                    </a:ext>
                  </a:extLst>
                </a:gridCol>
                <a:gridCol w="1308100">
                  <a:extLst>
                    <a:ext uri="{9D8B030D-6E8A-4147-A177-3AD203B41FA5}">
                      <a16:colId xmlns:a16="http://schemas.microsoft.com/office/drawing/2014/main" val="1398547717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Revenues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Budget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2030840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Sponsorship/Donations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$    21,250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68742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Camps/Clinics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     41,698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676686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Recreational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     58,800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2906103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Developmental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     30,474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038968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Select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    392,975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17149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Scholarships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    (20,000)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0366339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Tournaments (Hosted)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     58,400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168796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Adult Leagues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       7,350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4429933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Other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       3,000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887294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Total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$  593,947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8851818"/>
                  </a:ext>
                </a:extLst>
              </a:tr>
            </a:tbl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EEDFF499-9C5C-4B76-9D9E-1F080D7A86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4808043"/>
              </p:ext>
            </p:extLst>
          </p:nvPr>
        </p:nvGraphicFramePr>
        <p:xfrm>
          <a:off x="4664074" y="2057400"/>
          <a:ext cx="5394326" cy="3917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4259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3D61C-14D7-40DE-B05D-B5F8EDD97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457200"/>
            <a:ext cx="8974018" cy="954107"/>
          </a:xfrm>
        </p:spPr>
        <p:txBody>
          <a:bodyPr/>
          <a:lstStyle/>
          <a:p>
            <a:r>
              <a:rPr lang="en-US" dirty="0"/>
              <a:t>BIFC Treasurer’s Report – 2021</a:t>
            </a:r>
          </a:p>
          <a:p>
            <a:r>
              <a:rPr lang="en-US" sz="2800" i="1" dirty="0"/>
              <a:t>Budgeted Expenses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6BE9704-978B-4B0F-B0C2-4D3EB1082F1E}"/>
              </a:ext>
            </a:extLst>
          </p:cNvPr>
          <p:cNvCxnSpPr>
            <a:cxnSpLocks/>
          </p:cNvCxnSpPr>
          <p:nvPr/>
        </p:nvCxnSpPr>
        <p:spPr>
          <a:xfrm>
            <a:off x="533400" y="981855"/>
            <a:ext cx="8974018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E836348-3D6E-4385-8215-6D15E1D042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909518"/>
              </p:ext>
            </p:extLst>
          </p:nvPr>
        </p:nvGraphicFramePr>
        <p:xfrm>
          <a:off x="533400" y="2209800"/>
          <a:ext cx="3962400" cy="3200400"/>
        </p:xfrm>
        <a:graphic>
          <a:graphicData uri="http://schemas.openxmlformats.org/drawingml/2006/table">
            <a:tbl>
              <a:tblPr/>
              <a:tblGrid>
                <a:gridCol w="2654300">
                  <a:extLst>
                    <a:ext uri="{9D8B030D-6E8A-4147-A177-3AD203B41FA5}">
                      <a16:colId xmlns:a16="http://schemas.microsoft.com/office/drawing/2014/main" val="1279127457"/>
                    </a:ext>
                  </a:extLst>
                </a:gridCol>
                <a:gridCol w="1308100">
                  <a:extLst>
                    <a:ext uri="{9D8B030D-6E8A-4147-A177-3AD203B41FA5}">
                      <a16:colId xmlns:a16="http://schemas.microsoft.com/office/drawing/2014/main" val="2589982257"/>
                    </a:ext>
                  </a:extLst>
                </a:gridCol>
              </a:tblGrid>
              <a:tr h="3556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Expenses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Trebuchet MS" panose="020B0603020202020204" pitchFamily="34" charset="0"/>
                        </a:rPr>
                        <a:t>Budget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231865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Administrative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$     6,135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7131831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Shared Program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     61,975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8938196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Recreational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     10,500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85731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Select/Development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    106,095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2243504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Payroll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    372,464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3982179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Tournaments (Hosted)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     31,435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6939695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Other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          450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3723582"/>
                  </a:ext>
                </a:extLst>
              </a:tr>
              <a:tr h="3556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Total</a:t>
                      </a:r>
                    </a:p>
                  </a:txBody>
                  <a:tcPr marL="952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Trebuchet MS" panose="020B0603020202020204" pitchFamily="34" charset="0"/>
                        </a:rPr>
                        <a:t> $  589,052 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206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7485574"/>
                  </a:ext>
                </a:extLst>
              </a:tr>
            </a:tbl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38B4526B-7A54-44EB-80FA-1AAD0328F8F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0461857"/>
              </p:ext>
            </p:extLst>
          </p:nvPr>
        </p:nvGraphicFramePr>
        <p:xfrm>
          <a:off x="4664074" y="1752600"/>
          <a:ext cx="5394326" cy="3917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5016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3D61C-14D7-40DE-B05D-B5F8EDD97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457200"/>
            <a:ext cx="8974018" cy="954107"/>
          </a:xfrm>
        </p:spPr>
        <p:txBody>
          <a:bodyPr/>
          <a:lstStyle/>
          <a:p>
            <a:r>
              <a:rPr lang="en-US" dirty="0"/>
              <a:t>BIFC Treasurer’s Report – 2021</a:t>
            </a:r>
          </a:p>
          <a:p>
            <a:r>
              <a:rPr lang="en-US" sz="2800" i="1" dirty="0"/>
              <a:t>2021 Overview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6BE9704-978B-4B0F-B0C2-4D3EB1082F1E}"/>
              </a:ext>
            </a:extLst>
          </p:cNvPr>
          <p:cNvCxnSpPr>
            <a:cxnSpLocks/>
          </p:cNvCxnSpPr>
          <p:nvPr/>
        </p:nvCxnSpPr>
        <p:spPr>
          <a:xfrm>
            <a:off x="533400" y="981855"/>
            <a:ext cx="8974018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209C9833-DB7D-4FB1-BD22-B375F5992427}"/>
              </a:ext>
            </a:extLst>
          </p:cNvPr>
          <p:cNvSpPr txBox="1">
            <a:spLocks/>
          </p:cNvSpPr>
          <p:nvPr/>
        </p:nvSpPr>
        <p:spPr>
          <a:xfrm>
            <a:off x="533400" y="2743200"/>
            <a:ext cx="8939041" cy="20005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400" b="0" i="0">
                <a:solidFill>
                  <a:srgbClr val="002E7A"/>
                </a:solidFill>
                <a:latin typeface="Arial"/>
                <a:ea typeface="+mj-ea"/>
                <a:cs typeface="Arial"/>
              </a:defRPr>
            </a:lvl1pPr>
          </a:lstStyle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0" dirty="0">
                <a:latin typeface="Trebuchet MS" panose="020B0603020202020204" pitchFamily="34" charset="0"/>
              </a:rPr>
              <a:t>Significant increases in participation across recreational programs, clinics, summer camps and other activities bolstered revenues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0" dirty="0">
                <a:latin typeface="Trebuchet MS" panose="020B0603020202020204" pitchFamily="34" charset="0"/>
              </a:rPr>
              <a:t>Various expenses incurred in 2020 were able to offset budgeted items in 2021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D4251F-09A1-4123-913E-7D382AEFBE11}"/>
              </a:ext>
            </a:extLst>
          </p:cNvPr>
          <p:cNvSpPr txBox="1"/>
          <p:nvPr/>
        </p:nvSpPr>
        <p:spPr>
          <a:xfrm>
            <a:off x="533400" y="1981200"/>
            <a:ext cx="8939041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Trebuchet MS" panose="020B0603020202020204" pitchFamily="34" charset="0"/>
              </a:rPr>
              <a:t>BIFC anticipated to finish 2021 in a strong financial position</a:t>
            </a:r>
          </a:p>
        </p:txBody>
      </p:sp>
    </p:spTree>
    <p:extLst>
      <p:ext uri="{BB962C8B-B14F-4D97-AF65-F5344CB8AC3E}">
        <p14:creationId xmlns:p14="http://schemas.microsoft.com/office/powerpoint/2010/main" val="3912072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93D61C-14D7-40DE-B05D-B5F8EDD97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457200"/>
            <a:ext cx="8974018" cy="954107"/>
          </a:xfrm>
        </p:spPr>
        <p:txBody>
          <a:bodyPr/>
          <a:lstStyle/>
          <a:p>
            <a:r>
              <a:rPr lang="en-US" dirty="0"/>
              <a:t>BIFC Treasurer’s Report – 2021</a:t>
            </a:r>
          </a:p>
          <a:p>
            <a:r>
              <a:rPr lang="en-US" sz="2800" i="1" dirty="0"/>
              <a:t>2022 Budget Considerations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6BE9704-978B-4B0F-B0C2-4D3EB1082F1E}"/>
              </a:ext>
            </a:extLst>
          </p:cNvPr>
          <p:cNvCxnSpPr>
            <a:cxnSpLocks/>
          </p:cNvCxnSpPr>
          <p:nvPr/>
        </p:nvCxnSpPr>
        <p:spPr>
          <a:xfrm>
            <a:off x="533400" y="981855"/>
            <a:ext cx="8974018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209C9833-DB7D-4FB1-BD22-B375F5992427}"/>
              </a:ext>
            </a:extLst>
          </p:cNvPr>
          <p:cNvSpPr txBox="1">
            <a:spLocks/>
          </p:cNvSpPr>
          <p:nvPr/>
        </p:nvSpPr>
        <p:spPr>
          <a:xfrm>
            <a:off x="602105" y="2590800"/>
            <a:ext cx="8939041" cy="42473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400" b="0" i="0">
                <a:solidFill>
                  <a:srgbClr val="002E7A"/>
                </a:solidFill>
                <a:latin typeface="Arial"/>
                <a:ea typeface="+mj-ea"/>
                <a:cs typeface="Arial"/>
              </a:defRPr>
            </a:lvl1pPr>
          </a:lstStyle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0" dirty="0">
                <a:latin typeface="Trebuchet MS" panose="020B0603020202020204" pitchFamily="34" charset="0"/>
              </a:rPr>
              <a:t>Hire a Girls Program Director as a full-time position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0" dirty="0">
                <a:latin typeface="Trebuchet MS" panose="020B0603020202020204" pitchFamily="34" charset="0"/>
              </a:rPr>
              <a:t>Continue prudent expense management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0" dirty="0">
                <a:latin typeface="Trebuchet MS" panose="020B0603020202020204" pitchFamily="34" charset="0"/>
              </a:rPr>
              <a:t>Continue/increase support for players of families experiencing hardship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0" dirty="0">
                <a:latin typeface="Trebuchet MS" panose="020B0603020202020204" pitchFamily="34" charset="0"/>
              </a:rPr>
              <a:t>Plan for ~$50,000 increase in field usage costs to BI Parks due to exhaustion of field credits at Battle Point 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kern="0" dirty="0">
                <a:latin typeface="Trebuchet MS" panose="020B0603020202020204" pitchFamily="34" charset="0"/>
              </a:rPr>
              <a:t>Inflation</a:t>
            </a:r>
          </a:p>
          <a:p>
            <a:pPr marL="457200" indent="-45720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kern="0" dirty="0">
              <a:latin typeface="Trebuchet MS" panose="020B0603020202020204" pitchFamily="34" charset="0"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</a:pPr>
            <a:r>
              <a:rPr lang="en-US" sz="2400" i="1" kern="0" dirty="0">
                <a:latin typeface="Trebuchet MS" panose="020B0603020202020204" pitchFamily="34" charset="0"/>
              </a:rPr>
              <a:t>Note: BIFC is happy to share any and all details!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A04723-3E09-415A-8F9A-FF25A2D0DFC4}"/>
              </a:ext>
            </a:extLst>
          </p:cNvPr>
          <p:cNvSpPr txBox="1"/>
          <p:nvPr/>
        </p:nvSpPr>
        <p:spPr>
          <a:xfrm>
            <a:off x="533400" y="1981200"/>
            <a:ext cx="8939041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Trebuchet MS" panose="020B0603020202020204" pitchFamily="34" charset="0"/>
              </a:rPr>
              <a:t>Maximize player experience and development</a:t>
            </a:r>
          </a:p>
        </p:txBody>
      </p:sp>
    </p:spTree>
    <p:extLst>
      <p:ext uri="{BB962C8B-B14F-4D97-AF65-F5344CB8AC3E}">
        <p14:creationId xmlns:p14="http://schemas.microsoft.com/office/powerpoint/2010/main" val="1893436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5100" y="3283248"/>
            <a:ext cx="4642485" cy="843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en-US" sz="5400" spc="-5" dirty="0">
                <a:latin typeface="Trebuchet MS" panose="020B0603020202020204" pitchFamily="34" charset="0"/>
              </a:rPr>
              <a:t>Questions?</a:t>
            </a:r>
            <a:endParaRPr sz="54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71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05100" y="3283248"/>
            <a:ext cx="4642485" cy="11455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350" i="1" spc="-5" dirty="0">
                <a:latin typeface="Trebuchet MS" panose="020B0603020202020204" pitchFamily="34" charset="0"/>
              </a:rPr>
              <a:t>Thank</a:t>
            </a:r>
            <a:r>
              <a:rPr sz="7350" i="1" spc="-75" dirty="0">
                <a:latin typeface="Trebuchet MS" panose="020B0603020202020204" pitchFamily="34" charset="0"/>
              </a:rPr>
              <a:t> </a:t>
            </a:r>
            <a:r>
              <a:rPr sz="7350" i="1" spc="-5" dirty="0">
                <a:latin typeface="Trebuchet MS" panose="020B0603020202020204" pitchFamily="34" charset="0"/>
              </a:rPr>
              <a:t>you!</a:t>
            </a:r>
            <a:endParaRPr sz="7350" i="1" dirty="0">
              <a:latin typeface="Trebuchet MS" panose="020B0603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</TotalTime>
  <Words>395</Words>
  <Application>Microsoft Macintosh PowerPoint</Application>
  <PresentationFormat>Custom</PresentationFormat>
  <Paragraphs>116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Trebuchet MS</vt:lpstr>
      <vt:lpstr>Office Theme</vt:lpstr>
      <vt:lpstr>BIFC Treasurer’s Report</vt:lpstr>
      <vt:lpstr>PowerPoint Presentation</vt:lpstr>
      <vt:lpstr>Break-Even Focus</vt:lpstr>
      <vt:lpstr>PowerPoint Presentation</vt:lpstr>
      <vt:lpstr>PowerPoint Presentation</vt:lpstr>
      <vt:lpstr>PowerPoint Presentation</vt:lpstr>
      <vt:lpstr>PowerPoint Presentation</vt:lpstr>
      <vt:lpstr>Questions?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BIFC - Treasurer’s Report</dc:title>
  <dc:creator>Deits, Brett</dc:creator>
  <cp:lastModifiedBy>Brett Deits</cp:lastModifiedBy>
  <cp:revision>27</cp:revision>
  <dcterms:created xsi:type="dcterms:W3CDTF">2020-11-10T03:19:22Z</dcterms:created>
  <dcterms:modified xsi:type="dcterms:W3CDTF">2021-11-15T06:32:27Z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2019-12-13T00:00:00Z</vt:filetime>
  </property>
  <property fmtid="{D5CDD505-2E9C-101B-9397-08002B2CF9AE}" pid="3" name="Creator">
    <vt:lpwstr>PDFium</vt:lpwstr>
  </property>
  <property fmtid="{D5CDD505-2E9C-101B-9397-08002B2CF9AE}" pid="4" name="LastSaved">
    <vt:filetime>2020-11-10T00:00:00Z</vt:filetime>
  </property>
</Properties>
</file>